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1" r:id="rId3"/>
    <p:sldId id="298" r:id="rId4"/>
    <p:sldId id="276" r:id="rId5"/>
    <p:sldId id="334" r:id="rId6"/>
    <p:sldId id="335" r:id="rId7"/>
    <p:sldId id="337" r:id="rId8"/>
    <p:sldId id="336" r:id="rId9"/>
    <p:sldId id="338" r:id="rId10"/>
    <p:sldId id="341" r:id="rId11"/>
    <p:sldId id="347" r:id="rId12"/>
    <p:sldId id="348" r:id="rId13"/>
    <p:sldId id="345" r:id="rId14"/>
    <p:sldId id="343" r:id="rId15"/>
    <p:sldId id="344" r:id="rId16"/>
    <p:sldId id="339" r:id="rId17"/>
    <p:sldId id="349" r:id="rId18"/>
    <p:sldId id="351" r:id="rId19"/>
    <p:sldId id="352" r:id="rId20"/>
    <p:sldId id="333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AC7AAC-653E-9E46-B28D-C722E3B3626A}">
          <p14:sldIdLst>
            <p14:sldId id="256"/>
            <p14:sldId id="291"/>
            <p14:sldId id="298"/>
            <p14:sldId id="276"/>
          </p14:sldIdLst>
        </p14:section>
        <p14:section name="Creating a Service" id="{98A49C5C-D8A0-1946-BD4C-C712A8297C49}">
          <p14:sldIdLst>
            <p14:sldId id="334"/>
            <p14:sldId id="335"/>
          </p14:sldIdLst>
        </p14:section>
        <p14:section name="Installing the Shell Helpers" id="{DE911789-CDBE-6444-ADE7-A9FCC984A70B}">
          <p14:sldIdLst>
            <p14:sldId id="337"/>
            <p14:sldId id="336"/>
          </p14:sldIdLst>
        </p14:section>
        <p14:section name="Exploring ProvenDB" id="{F2F1EDE0-D829-894D-AE35-5218F8BF995C}">
          <p14:sldIdLst>
            <p14:sldId id="338"/>
            <p14:sldId id="341"/>
            <p14:sldId id="347"/>
            <p14:sldId id="348"/>
            <p14:sldId id="345"/>
            <p14:sldId id="343"/>
            <p14:sldId id="344"/>
          </p14:sldIdLst>
        </p14:section>
        <p14:section name="Loading some Data" id="{2999EDB3-E9B1-C64D-BDD4-AA9040E83AA6}">
          <p14:sldIdLst>
            <p14:sldId id="339"/>
            <p14:sldId id="349"/>
            <p14:sldId id="351"/>
            <p14:sldId id="352"/>
          </p14:sldIdLst>
        </p14:section>
        <p14:section name="Financials" id="{2E249A65-F9DD-D545-A66D-6A07D2A71A3E}">
          <p14:sldIdLst>
            <p14:sldId id="33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2D4"/>
    <a:srgbClr val="3DC0DD"/>
    <a:srgbClr val="E1A767"/>
    <a:srgbClr val="F7F7F7"/>
    <a:srgbClr val="F3F4F9"/>
    <a:srgbClr val="AC8BC0"/>
    <a:srgbClr val="7FA5AD"/>
    <a:srgbClr val="AEC98F"/>
    <a:srgbClr val="1F557B"/>
    <a:srgbClr val="879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04"/>
    <p:restoredTop sz="86278"/>
  </p:normalViewPr>
  <p:slideViewPr>
    <p:cSldViewPr snapToGrid="0" snapToObjects="1">
      <p:cViewPr varScale="1">
        <p:scale>
          <a:sx n="195" d="100"/>
          <a:sy n="195" d="100"/>
        </p:scale>
        <p:origin x="12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8AEA6-3B78-9D43-8E85-FC4EA877DA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DE27A-A87D-734D-B6DD-0535A0ACB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4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6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2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2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3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2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tiff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tif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tiff"/><Relationship Id="rId3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tiff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45"/>
          <a:stretch/>
        </p:blipFill>
        <p:spPr>
          <a:xfrm>
            <a:off x="0" y="-1"/>
            <a:ext cx="8736532" cy="68528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6105" y="2912158"/>
            <a:ext cx="3339548" cy="893682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557403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Guy Harrison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 CTO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118" y="-1022856"/>
            <a:ext cx="7551092" cy="7606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8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796"/>
          <a:stretch/>
        </p:blipFill>
        <p:spPr>
          <a:xfrm>
            <a:off x="4454770" y="1416149"/>
            <a:ext cx="7737230" cy="5441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9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" t="23703" r="29873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0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60" t="45628" b="267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 flipH="1">
            <a:off x="7408354" y="-9058"/>
            <a:ext cx="4783646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484" y="0"/>
            <a:ext cx="549806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8" r="65000" b="39030"/>
          <a:stretch/>
        </p:blipFill>
        <p:spPr>
          <a:xfrm>
            <a:off x="7421202" y="-1"/>
            <a:ext cx="4770797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66" t="-99" r="-11026" b="41151"/>
          <a:stretch/>
        </p:blipFill>
        <p:spPr>
          <a:xfrm>
            <a:off x="-14990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48256" y="-1274487"/>
            <a:ext cx="7291893" cy="875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37" t="60225" r="9787"/>
          <a:stretch/>
        </p:blipFill>
        <p:spPr>
          <a:xfrm rot="16200000">
            <a:off x="-1479884" y="1479884"/>
            <a:ext cx="6858002" cy="3898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256" y="-1"/>
            <a:ext cx="7860119" cy="9441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2068" flipH="1">
            <a:off x="3571608" y="-1"/>
            <a:ext cx="8776230" cy="7445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67" y="-71845"/>
            <a:ext cx="7121308" cy="8882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>
            <a:off x="0" y="-9058"/>
            <a:ext cx="4782384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97" t="32728" r="66052" b="35548"/>
          <a:stretch/>
        </p:blipFill>
        <p:spPr>
          <a:xfrm>
            <a:off x="0" y="-1"/>
            <a:ext cx="4853354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3" t="23703" r="5937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54" t="44284" r="484" b="43446"/>
          <a:stretch/>
        </p:blipFill>
        <p:spPr>
          <a:xfrm>
            <a:off x="6791177" y="0"/>
            <a:ext cx="540082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31" r="54327" b="6731"/>
          <a:stretch/>
        </p:blipFill>
        <p:spPr>
          <a:xfrm>
            <a:off x="8572500" y="0"/>
            <a:ext cx="36195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6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30" t="14478" b="43899"/>
          <a:stretch/>
        </p:blipFill>
        <p:spPr>
          <a:xfrm>
            <a:off x="-2" y="0"/>
            <a:ext cx="91396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7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70" r="11961"/>
          <a:stretch/>
        </p:blipFill>
        <p:spPr>
          <a:xfrm>
            <a:off x="3563816" y="0"/>
            <a:ext cx="8628184" cy="3962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898901" y="6226829"/>
            <a:ext cx="6520972" cy="24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sz="8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Introduction to ProvenDB - Slide </a:t>
            </a:r>
            <a:fld id="{38470346-42F2-9444-8032-691E283C146A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pPr marL="0" indent="0" algn="ctr">
                <a:spcBef>
                  <a:spcPts val="500"/>
                </a:spcBef>
                <a:buNone/>
              </a:pPr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10053664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b="1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provendb.com</a:t>
            </a:r>
            <a:endParaRPr lang="en-US" sz="1000" b="1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spcBef>
                <a:spcPts val="500"/>
              </a:spcBef>
              <a:buNone/>
            </a:pPr>
            <a:r>
              <a:rPr lang="en-US" sz="1000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info@provendb.com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hyperlink" Target="https://en.wikipedia.org/wiki/No_symbol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tiff"/><Relationship Id="rId12" Type="http://schemas.openxmlformats.org/officeDocument/2006/relationships/image" Target="../media/image36.tif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32.emf"/><Relationship Id="rId9" Type="http://schemas.openxmlformats.org/officeDocument/2006/relationships/image" Target="../media/image33.tiff"/><Relationship Id="rId10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029918" y="5066292"/>
            <a:ext cx="8571095" cy="668792"/>
          </a:xfrm>
        </p:spPr>
        <p:txBody>
          <a:bodyPr>
            <a:normAutofit/>
          </a:bodyPr>
          <a:lstStyle/>
          <a:p>
            <a:pPr algn="r"/>
            <a:r>
              <a:rPr lang="en-US" sz="2500" dirty="0"/>
              <a:t>MongoDB Builder Fest</a:t>
            </a:r>
            <a:endParaRPr lang="en-US" sz="25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29918" y="5735084"/>
            <a:ext cx="8571095" cy="57807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June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8695" y="3955168"/>
            <a:ext cx="346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Take MongoDB.  Add Blockchain.  Stir.</a:t>
            </a:r>
          </a:p>
        </p:txBody>
      </p:sp>
    </p:spTree>
    <p:extLst>
      <p:ext uri="{BB962C8B-B14F-4D97-AF65-F5344CB8AC3E}">
        <p14:creationId xmlns:p14="http://schemas.microsoft.com/office/powerpoint/2010/main" val="7493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can see the current version as follows: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03" y="1124320"/>
            <a:ext cx="6484563" cy="134462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3355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to see the last versions created: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03" y="3150126"/>
            <a:ext cx="5073774" cy="29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select a different version to view</a:t>
            </a:r>
            <a:endParaRPr lang="en-US" sz="1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73671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we will see the database as it existed at that time: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66" y="1071728"/>
            <a:ext cx="6031048" cy="156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366" y="3154647"/>
            <a:ext cx="6233007" cy="26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 changing the data at this version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904" y="1228823"/>
            <a:ext cx="7124700" cy="304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4613177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 versions are read only.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0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the entire database: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099387"/>
            <a:ext cx="6365534" cy="3788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49738"/>
            <a:ext cx="561439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a single document: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79554"/>
            <a:ext cx="7388160" cy="3167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31687"/>
            <a:ext cx="537042" cy="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3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Verifying a proof against the blockchain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84315"/>
            <a:ext cx="9906000" cy="275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63423"/>
            <a:ext cx="490339" cy="6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Proving some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6702379" y="1844330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 try proving some of our own data.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example we will upload some data using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mongofiles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However you can also follow along by adding data with the native MongoDB insert commands.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2149929"/>
            <a:ext cx="1993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Adding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the following command to upload your file into the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Now query your service to make sure the file is where you expect.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241724" y="2591846"/>
            <a:ext cx="87788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DC0DD"/>
                </a:solidFill>
              </a:rPr>
              <a:t>mongofiles</a:t>
            </a:r>
            <a:r>
              <a:rPr lang="en-US" dirty="0">
                <a:solidFill>
                  <a:srgbClr val="3DC0DD"/>
                </a:solidFill>
              </a:rPr>
              <a:t> </a:t>
            </a:r>
            <a:r>
              <a:rPr lang="en-US" dirty="0"/>
              <a:t>--</a:t>
            </a:r>
            <a:r>
              <a:rPr lang="en-US" dirty="0" err="1"/>
              <a:t>sslAllowInvalidCertificates</a:t>
            </a:r>
            <a:r>
              <a:rPr lang="en-US" dirty="0"/>
              <a:t> --</a:t>
            </a:r>
            <a:r>
              <a:rPr lang="en-US" dirty="0" err="1"/>
              <a:t>uri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 smtClean="0">
                <a:solidFill>
                  <a:schemeClr val="accent4"/>
                </a:solidFill>
              </a:rPr>
              <a:t>PDB_URI </a:t>
            </a:r>
            <a:r>
              <a:rPr lang="en-US" dirty="0"/>
              <a:t>--</a:t>
            </a:r>
            <a:r>
              <a:rPr lang="en-US" dirty="0" err="1" smtClean="0"/>
              <a:t>db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4"/>
                </a:solidFill>
              </a:rPr>
              <a:t>$PDB_DB</a:t>
            </a:r>
            <a:r>
              <a:rPr lang="en-US" dirty="0" smtClean="0"/>
              <a:t> put </a:t>
            </a:r>
            <a:r>
              <a:rPr lang="en-US" dirty="0" err="1"/>
              <a:t>provendbShell.js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35" y="4573601"/>
            <a:ext cx="801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Proving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get your data on the blockchain, run the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submitProof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command: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Congratulations, you’ve just created your first blockchain proof!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32" y="2461442"/>
            <a:ext cx="8216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612572" y="1162594"/>
            <a:ext cx="5421085" cy="527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Continue your journey as a blockchain developer, go forth and build!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 more advanced techniques by reading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documentation at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provendb.readme.io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edium.com</a:t>
            </a:r>
            <a:r>
              <a:rPr lang="en-US" sz="24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</a:t>
            </a: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read some examples and blog posts.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 a look at our open source sample application: 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</a:t>
            </a:r>
            <a:endParaRPr lang="en-US" sz="2400" dirty="0" smtClean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1162594"/>
            <a:ext cx="515404" cy="734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703126"/>
            <a:ext cx="652890" cy="71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61" y="4117653"/>
            <a:ext cx="700602" cy="675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5292015"/>
            <a:ext cx="518055" cy="6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idx="4294967295"/>
          </p:nvPr>
        </p:nvSpPr>
        <p:spPr>
          <a:xfrm>
            <a:off x="861522" y="263948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About ProvenDB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8"/>
            <a:ext cx="5690870" cy="2694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bridges the gap between Database and Blockchain technology.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enables the rapid development of high-performance Blockchain applications.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can add Blockchain capabilities to any  existing MongoDB application.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6847840" y="720210"/>
            <a:ext cx="4287520" cy="5074680"/>
            <a:chOff x="7030720" y="720210"/>
            <a:chExt cx="4287520" cy="5074680"/>
          </a:xfrm>
        </p:grpSpPr>
        <p:pic>
          <p:nvPicPr>
            <p:cNvPr id="19" name="Picture 18" descr="A picture containing LEGO&#10;&#10;Description automatically generated">
              <a:extLst>
                <a:ext uri="{FF2B5EF4-FFF2-40B4-BE49-F238E27FC236}">
                  <a16:creationId xmlns:a16="http://schemas.microsoft.com/office/drawing/2014/main" xmlns="" id="{9907A78F-42AB-F644-BA2A-283646352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720" y="720210"/>
              <a:ext cx="4287520" cy="5074680"/>
            </a:xfrm>
            <a:prstGeom prst="rect">
              <a:avLst/>
            </a:prstGeom>
          </p:spPr>
        </p:pic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7122194" y="2658374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231154" y="1177020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 err="1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000" i="1" dirty="0">
                <a:solidFill>
                  <a:schemeClr val="bg1">
                    <a:alpha val="80000"/>
                  </a:schemeClr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9682514" y="3038648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i="1" dirty="0">
                  <a:latin typeface="Roboto" panose="02000000000000000000" pitchFamily="2" charset="0"/>
                  <a:ea typeface="Roboto" panose="02000000000000000000" pitchFamily="2" charset="0"/>
                </a:rPr>
                <a:t>ProvenDB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>
          <a:xfrm>
            <a:off x="645953" y="537781"/>
            <a:ext cx="3807177" cy="2112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ProvenDocs – A ProvenDB </a:t>
            </a:r>
            <a:r>
              <a:rPr lang="en-US" sz="3200" dirty="0" smtClean="0"/>
              <a:t>Application</a:t>
            </a:r>
            <a:endParaRPr lang="en-US" sz="32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76585FD-C6C6-4E4E-906E-AA4FC0D6F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153D2D5-489A-274F-9A5F-CCD0EB9B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A986F05-A52E-E44F-9118-99F34DE40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B5AEA97-5FDA-0C46-A333-8CB7DEECA9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954" b="17503"/>
          <a:stretch/>
        </p:blipFill>
        <p:spPr>
          <a:xfrm>
            <a:off x="4258847" y="348791"/>
            <a:ext cx="7933153" cy="6509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5DFF291-B466-294F-B14D-0276B22E3AEE}"/>
              </a:ext>
            </a:extLst>
          </p:cNvPr>
          <p:cNvSpPr txBox="1"/>
          <p:nvPr/>
        </p:nvSpPr>
        <p:spPr>
          <a:xfrm>
            <a:off x="645953" y="2839423"/>
            <a:ext cx="3077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ProvenDocs.com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a user friendly web application powered by ProvenDB.  It allows users to upload their personal documents and receive blockchain proofs of ownership , timestamp and integrity. </a:t>
            </a:r>
          </a:p>
        </p:txBody>
      </p:sp>
    </p:spTree>
    <p:extLst>
      <p:ext uri="{BB962C8B-B14F-4D97-AF65-F5344CB8AC3E}">
        <p14:creationId xmlns:p14="http://schemas.microsoft.com/office/powerpoint/2010/main" val="13210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2"/>
          <p:cNvSpPr txBox="1">
            <a:spLocks/>
          </p:cNvSpPr>
          <p:nvPr/>
        </p:nvSpPr>
        <p:spPr>
          <a:xfrm>
            <a:off x="7545180" y="2245152"/>
            <a:ext cx="4054219" cy="122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r"/>
            <a:r>
              <a:rPr lang="en-US" sz="4000" i="1" dirty="0"/>
              <a:t>Thank You!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545180" y="3262415"/>
            <a:ext cx="4054219" cy="40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Any questions?</a:t>
            </a:r>
            <a:endParaRPr lang="en-US" sz="1400" i="1" dirty="0"/>
          </a:p>
        </p:txBody>
      </p:sp>
      <p:grpSp>
        <p:nvGrpSpPr>
          <p:cNvPr id="56" name="Group 55"/>
          <p:cNvGrpSpPr/>
          <p:nvPr/>
        </p:nvGrpSpPr>
        <p:grpSpPr>
          <a:xfrm>
            <a:off x="7617708" y="4239046"/>
            <a:ext cx="3916039" cy="1825212"/>
            <a:chOff x="7617708" y="4239046"/>
            <a:chExt cx="3916039" cy="1825212"/>
          </a:xfrm>
        </p:grpSpPr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9988012" y="4682692"/>
              <a:ext cx="1545735" cy="4641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0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Guy Harrison</a:t>
              </a:r>
            </a:p>
            <a:p>
              <a:pPr marL="0" indent="0" algn="r">
                <a:spcBef>
                  <a:spcPts val="500"/>
                </a:spcBef>
                <a:buNone/>
              </a:pPr>
              <a:r>
                <a:rPr lang="en-US" sz="10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 CTO</a:t>
              </a: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0" indent="0" algn="r">
                <a:buNone/>
              </a:pP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655164" y="5415553"/>
              <a:ext cx="2878583" cy="648705"/>
              <a:chOff x="8655164" y="5415553"/>
              <a:chExt cx="2878583" cy="648705"/>
            </a:xfrm>
          </p:grpSpPr>
          <p:sp>
            <p:nvSpPr>
              <p:cNvPr id="60" name="Content Placeholder 2"/>
              <p:cNvSpPr txBox="1">
                <a:spLocks/>
              </p:cNvSpPr>
              <p:nvPr/>
            </p:nvSpPr>
            <p:spPr>
              <a:xfrm>
                <a:off x="9988012" y="5415554"/>
                <a:ext cx="1545735" cy="64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61" name="Content Placeholder 2"/>
              <p:cNvSpPr txBox="1">
                <a:spLocks/>
              </p:cNvSpPr>
              <p:nvPr/>
            </p:nvSpPr>
            <p:spPr>
              <a:xfrm>
                <a:off x="8655164" y="5439542"/>
                <a:ext cx="1545735" cy="6247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(+61) 418 533 988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guy@provendb.com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730022"/>
                <a:ext cx="225158" cy="225158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415553"/>
                <a:ext cx="218254" cy="218252"/>
              </a:xfrm>
              <a:prstGeom prst="rect">
                <a:avLst/>
              </a:prstGeom>
            </p:spPr>
          </p:pic>
        </p:grpSp>
        <p:cxnSp>
          <p:nvCxnSpPr>
            <p:cNvPr id="59" name="Straight Connector 58"/>
            <p:cNvCxnSpPr/>
            <p:nvPr/>
          </p:nvCxnSpPr>
          <p:spPr>
            <a:xfrm flipH="1">
              <a:off x="7617708" y="4239046"/>
              <a:ext cx="3822605" cy="0"/>
            </a:xfrm>
            <a:prstGeom prst="line">
              <a:avLst/>
            </a:prstGeom>
            <a:ln>
              <a:solidFill>
                <a:srgbClr val="B3C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18B10D6-88A1-6F43-AD5C-E81D092D20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4017">
            <a:off x="983784" y="548627"/>
            <a:ext cx="2950249" cy="29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20215" y="891555"/>
            <a:ext cx="3156036" cy="4798265"/>
            <a:chOff x="3361891" y="859008"/>
            <a:chExt cx="3156036" cy="4798265"/>
          </a:xfrm>
        </p:grpSpPr>
        <p:sp>
          <p:nvSpPr>
            <p:cNvPr id="162" name="Text Placeholder 6"/>
            <p:cNvSpPr txBox="1">
              <a:spLocks/>
            </p:cNvSpPr>
            <p:nvPr/>
          </p:nvSpPr>
          <p:spPr>
            <a:xfrm>
              <a:off x="3361891" y="344529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Developer Friendly</a:t>
              </a:r>
            </a:p>
          </p:txBody>
        </p:sp>
        <p:sp>
          <p:nvSpPr>
            <p:cNvPr id="167" name="Text Placeholder 6"/>
            <p:cNvSpPr txBox="1">
              <a:spLocks/>
            </p:cNvSpPr>
            <p:nvPr/>
          </p:nvSpPr>
          <p:spPr>
            <a:xfrm>
              <a:off x="3361892" y="1820970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Tamper Proof</a:t>
              </a:r>
            </a:p>
          </p:txBody>
        </p:sp>
        <p:sp>
          <p:nvSpPr>
            <p:cNvPr id="172" name="Text Placeholder 6"/>
            <p:cNvSpPr txBox="1">
              <a:spLocks/>
            </p:cNvSpPr>
            <p:nvPr/>
          </p:nvSpPr>
          <p:spPr>
            <a:xfrm>
              <a:off x="3361892" y="2649705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Immutable History</a:t>
              </a:r>
            </a:p>
          </p:txBody>
        </p:sp>
        <p:sp>
          <p:nvSpPr>
            <p:cNvPr id="43" name="Text Placeholder 6"/>
            <p:cNvSpPr txBox="1">
              <a:spLocks/>
            </p:cNvSpPr>
            <p:nvPr/>
          </p:nvSpPr>
          <p:spPr>
            <a:xfrm>
              <a:off x="3361892" y="4268356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Economical</a:t>
              </a:r>
            </a:p>
          </p:txBody>
        </p:sp>
        <p:sp>
          <p:nvSpPr>
            <p:cNvPr id="44" name="Text Placeholder 6"/>
            <p:cNvSpPr txBox="1">
              <a:spLocks/>
            </p:cNvSpPr>
            <p:nvPr/>
          </p:nvSpPr>
          <p:spPr>
            <a:xfrm>
              <a:off x="3361892" y="506251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Performant</a:t>
              </a:r>
            </a:p>
          </p:txBody>
        </p:sp>
        <p:sp>
          <p:nvSpPr>
            <p:cNvPr id="71" name="Text Placeholder 6"/>
            <p:cNvSpPr txBox="1">
              <a:spLocks/>
            </p:cNvSpPr>
            <p:nvPr/>
          </p:nvSpPr>
          <p:spPr>
            <a:xfrm>
              <a:off x="4979057" y="85900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 err="1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401754" y="1757621"/>
              <a:ext cx="632208" cy="626401"/>
              <a:chOff x="5401754" y="1757621"/>
              <a:chExt cx="632208" cy="626401"/>
            </a:xfrm>
          </p:grpSpPr>
          <p:sp>
            <p:nvSpPr>
              <p:cNvPr id="45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5401754" y="2583158"/>
              <a:ext cx="632208" cy="626401"/>
              <a:chOff x="5401754" y="2583158"/>
              <a:chExt cx="632208" cy="626401"/>
            </a:xfrm>
          </p:grpSpPr>
          <p:sp>
            <p:nvSpPr>
              <p:cNvPr id="173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401754" y="3408695"/>
              <a:ext cx="632208" cy="626401"/>
              <a:chOff x="5401754" y="3408695"/>
              <a:chExt cx="632208" cy="626401"/>
            </a:xfrm>
          </p:grpSpPr>
          <p:sp>
            <p:nvSpPr>
              <p:cNvPr id="163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5401754" y="5030872"/>
              <a:ext cx="632208" cy="626401"/>
              <a:chOff x="5401754" y="5030872"/>
              <a:chExt cx="632208" cy="626401"/>
            </a:xfrm>
          </p:grpSpPr>
          <p:sp>
            <p:nvSpPr>
              <p:cNvPr id="49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5401754" y="4234232"/>
              <a:ext cx="632208" cy="626401"/>
              <a:chOff x="5401754" y="4234232"/>
              <a:chExt cx="632208" cy="626401"/>
            </a:xfrm>
          </p:grpSpPr>
          <p:sp>
            <p:nvSpPr>
              <p:cNvPr id="4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6420065-6A83-FF40-B7E5-14C442D678FA}"/>
              </a:ext>
            </a:extLst>
          </p:cNvPr>
          <p:cNvGrpSpPr/>
          <p:nvPr/>
        </p:nvGrpSpPr>
        <p:grpSpPr>
          <a:xfrm>
            <a:off x="10207369" y="873954"/>
            <a:ext cx="1538870" cy="4899080"/>
            <a:chOff x="10207369" y="873954"/>
            <a:chExt cx="1538870" cy="4899080"/>
          </a:xfrm>
        </p:grpSpPr>
        <p:sp>
          <p:nvSpPr>
            <p:cNvPr id="73" name="Text Placeholder 6"/>
            <p:cNvSpPr txBox="1">
              <a:spLocks/>
            </p:cNvSpPr>
            <p:nvPr/>
          </p:nvSpPr>
          <p:spPr>
            <a:xfrm>
              <a:off x="10207369" y="873954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816" y="1198253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/>
            <p:cNvGrpSpPr/>
            <p:nvPr/>
          </p:nvGrpSpPr>
          <p:grpSpPr>
            <a:xfrm>
              <a:off x="10676813" y="1772567"/>
              <a:ext cx="632208" cy="626401"/>
              <a:chOff x="5401754" y="1757621"/>
              <a:chExt cx="632208" cy="626401"/>
            </a:xfrm>
          </p:grpSpPr>
          <p:sp>
            <p:nvSpPr>
              <p:cNvPr id="134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10676813" y="2598104"/>
              <a:ext cx="632208" cy="626401"/>
              <a:chOff x="5401754" y="2583158"/>
              <a:chExt cx="632208" cy="626401"/>
            </a:xfrm>
          </p:grpSpPr>
          <p:sp>
            <p:nvSpPr>
              <p:cNvPr id="13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10676813" y="3423641"/>
              <a:ext cx="632208" cy="626401"/>
              <a:chOff x="5401754" y="3408695"/>
              <a:chExt cx="632208" cy="626401"/>
            </a:xfrm>
          </p:grpSpPr>
          <p:sp>
            <p:nvSpPr>
              <p:cNvPr id="181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83" name="Group 182"/>
            <p:cNvGrpSpPr/>
            <p:nvPr/>
          </p:nvGrpSpPr>
          <p:grpSpPr>
            <a:xfrm>
              <a:off x="10676813" y="5045818"/>
              <a:ext cx="632208" cy="626401"/>
              <a:chOff x="5401754" y="5030872"/>
              <a:chExt cx="632208" cy="626401"/>
            </a:xfrm>
          </p:grpSpPr>
          <p:sp>
            <p:nvSpPr>
              <p:cNvPr id="184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10676813" y="4249178"/>
              <a:ext cx="632208" cy="626401"/>
              <a:chOff x="5401754" y="4234232"/>
              <a:chExt cx="632208" cy="626401"/>
            </a:xfrm>
          </p:grpSpPr>
          <p:sp>
            <p:nvSpPr>
              <p:cNvPr id="18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pic>
        <p:nvPicPr>
          <p:cNvPr id="191" name="Picture 19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3392338"/>
            <a:ext cx="703886" cy="703886"/>
          </a:xfrm>
          <a:prstGeom prst="rect">
            <a:avLst/>
          </a:prstGeom>
        </p:spPr>
      </p:pic>
      <p:pic>
        <p:nvPicPr>
          <p:cNvPr id="192" name="Picture 19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4202252"/>
            <a:ext cx="703886" cy="703886"/>
          </a:xfrm>
          <a:prstGeom prst="rect">
            <a:avLst/>
          </a:prstGeom>
        </p:spPr>
      </p:pic>
      <p:pic>
        <p:nvPicPr>
          <p:cNvPr id="193" name="Picture 19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5007047"/>
            <a:ext cx="703886" cy="703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1F348AF-1370-4BD6-AAE5-08B4E74B22E2}"/>
              </a:ext>
            </a:extLst>
          </p:cNvPr>
          <p:cNvGrpSpPr/>
          <p:nvPr/>
        </p:nvGrpSpPr>
        <p:grpSpPr>
          <a:xfrm>
            <a:off x="8540907" y="887527"/>
            <a:ext cx="1538870" cy="4861004"/>
            <a:chOff x="8540907" y="887527"/>
            <a:chExt cx="1538870" cy="4861004"/>
          </a:xfrm>
        </p:grpSpPr>
        <p:sp>
          <p:nvSpPr>
            <p:cNvPr id="72" name="Text Placeholder 6"/>
            <p:cNvSpPr txBox="1">
              <a:spLocks/>
            </p:cNvSpPr>
            <p:nvPr/>
          </p:nvSpPr>
          <p:spPr>
            <a:xfrm>
              <a:off x="8540907" y="88752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Database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907" y="1173750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/>
            <p:cNvGrpSpPr/>
            <p:nvPr/>
          </p:nvGrpSpPr>
          <p:grpSpPr>
            <a:xfrm>
              <a:off x="9003286" y="1786140"/>
              <a:ext cx="632208" cy="626401"/>
              <a:chOff x="5401754" y="1757621"/>
              <a:chExt cx="632208" cy="626401"/>
            </a:xfrm>
          </p:grpSpPr>
          <p:sp>
            <p:nvSpPr>
              <p:cNvPr id="116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9003286" y="2611677"/>
              <a:ext cx="632208" cy="626401"/>
              <a:chOff x="5401754" y="2583158"/>
              <a:chExt cx="632208" cy="626401"/>
            </a:xfrm>
          </p:grpSpPr>
          <p:sp>
            <p:nvSpPr>
              <p:cNvPr id="119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9003286" y="3437214"/>
              <a:ext cx="632208" cy="626401"/>
              <a:chOff x="5401754" y="3408695"/>
              <a:chExt cx="632208" cy="626401"/>
            </a:xfrm>
          </p:grpSpPr>
          <p:sp>
            <p:nvSpPr>
              <p:cNvPr id="122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9003286" y="5059391"/>
              <a:ext cx="632208" cy="626401"/>
              <a:chOff x="5401754" y="5030872"/>
              <a:chExt cx="632208" cy="626401"/>
            </a:xfrm>
          </p:grpSpPr>
          <p:sp>
            <p:nvSpPr>
              <p:cNvPr id="125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27" name="Group 126"/>
            <p:cNvGrpSpPr/>
            <p:nvPr/>
          </p:nvGrpSpPr>
          <p:grpSpPr>
            <a:xfrm>
              <a:off x="9003286" y="4262751"/>
              <a:ext cx="632208" cy="626401"/>
              <a:chOff x="5401754" y="4234232"/>
              <a:chExt cx="632208" cy="626401"/>
            </a:xfrm>
          </p:grpSpPr>
          <p:sp>
            <p:nvSpPr>
              <p:cNvPr id="128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  <p:pic>
          <p:nvPicPr>
            <p:cNvPr id="194" name="Picture 193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8967447" y="1761653"/>
              <a:ext cx="703886" cy="703886"/>
            </a:xfrm>
            <a:prstGeom prst="rect">
              <a:avLst/>
            </a:prstGeom>
          </p:spPr>
        </p:pic>
        <p:pic>
          <p:nvPicPr>
            <p:cNvPr id="195" name="Picture 194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8967447" y="2558866"/>
              <a:ext cx="703886" cy="703886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765" y="335181"/>
            <a:ext cx="10515600" cy="1325563"/>
          </a:xfrm>
        </p:spPr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xmlns="" id="{A1602A77-9EC8-124A-A9B0-1890C3652B84}"/>
              </a:ext>
            </a:extLst>
          </p:cNvPr>
          <p:cNvSpPr txBox="1">
            <a:spLocks/>
          </p:cNvSpPr>
          <p:nvPr/>
        </p:nvSpPr>
        <p:spPr>
          <a:xfrm>
            <a:off x="652764" y="1761652"/>
            <a:ext cx="3918829" cy="401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typically use the Blockchain both as a data store and a consensus mechanism.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Unfortunately, Blockchain is the world’s worst database: slow, expensive and hard to work with.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can’t use a traditional DBMS because DBMS lacks immutability of the blockchain.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solves this dilemma.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26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359" y="493970"/>
            <a:ext cx="4314809" cy="254573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26495" y="2512602"/>
            <a:ext cx="3295187" cy="1147382"/>
            <a:chOff x="579709" y="1686389"/>
            <a:chExt cx="3295187" cy="1147382"/>
          </a:xfrm>
        </p:grpSpPr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147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Transactions to ProvenDB are stored (append-only) in the MongoDB database and hashes of the transactions posted to the Blockchain.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1.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5866" y="4152467"/>
            <a:ext cx="3295187" cy="825621"/>
            <a:chOff x="579709" y="1686389"/>
            <a:chExt cx="3295187" cy="825621"/>
          </a:xfrm>
        </p:grpSpPr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8256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Each transaction creates a new version within the database. The database user or application can explore older versions and their proofs at any time.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2.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642368" y="4978088"/>
            <a:ext cx="3295187" cy="1029966"/>
            <a:chOff x="579709" y="1686389"/>
            <a:chExt cx="3295187" cy="102996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0299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The database user requests a proof be placed on the Blockchain for a specific version. This version can be used to prove the timestamp of the entire version or any document in that version.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3.</a:t>
              </a:r>
            </a:p>
          </p:txBody>
        </p:sp>
      </p:grpSp>
      <p:sp>
        <p:nvSpPr>
          <p:cNvPr id="89" name="Title 1"/>
          <p:cNvSpPr>
            <a:spLocks noGrp="1"/>
          </p:cNvSpPr>
          <p:nvPr>
            <p:ph type="title" idx="4294967295"/>
          </p:nvPr>
        </p:nvSpPr>
        <p:spPr>
          <a:xfrm>
            <a:off x="899918" y="803275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How ProvenDB Works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274072" y="2672748"/>
            <a:ext cx="1051986" cy="1702537"/>
            <a:chOff x="10273609" y="2448135"/>
            <a:chExt cx="1051986" cy="1702537"/>
          </a:xfrm>
        </p:grpSpPr>
        <p:sp>
          <p:nvSpPr>
            <p:cNvPr id="90" name="Content Placeholder 2"/>
            <p:cNvSpPr txBox="1">
              <a:spLocks/>
            </p:cNvSpPr>
            <p:nvPr/>
          </p:nvSpPr>
          <p:spPr>
            <a:xfrm>
              <a:off x="10273609" y="3918333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8594" y="2448135"/>
              <a:ext cx="1037001" cy="131076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668100" y="2996851"/>
            <a:ext cx="3117660" cy="1766519"/>
            <a:chOff x="5667637" y="2772238"/>
            <a:chExt cx="3117660" cy="1766519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5667637" y="3746185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Database User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0445" y="2772238"/>
              <a:ext cx="1984852" cy="176651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067" y="1600601"/>
            <a:ext cx="1731117" cy="58684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308481" y="1614112"/>
            <a:ext cx="1815800" cy="1024101"/>
            <a:chOff x="8308018" y="1389499"/>
            <a:chExt cx="1815800" cy="1024101"/>
          </a:xfrm>
        </p:grpSpPr>
        <p:sp>
          <p:nvSpPr>
            <p:cNvPr id="87" name="Content Placeholder 2"/>
            <p:cNvSpPr txBox="1">
              <a:spLocks/>
            </p:cNvSpPr>
            <p:nvPr/>
          </p:nvSpPr>
          <p:spPr>
            <a:xfrm>
              <a:off x="9252876" y="1745932"/>
              <a:ext cx="870942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018" y="1389499"/>
              <a:ext cx="925950" cy="102410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302" y="2581364"/>
            <a:ext cx="1057567" cy="6144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8901" y="2397149"/>
            <a:ext cx="739117" cy="5977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988" y="2581320"/>
            <a:ext cx="580604" cy="916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024" y="1561721"/>
            <a:ext cx="414945" cy="3709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249" y="1763963"/>
            <a:ext cx="558268" cy="49909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257111" y="1816490"/>
            <a:ext cx="925950" cy="1152226"/>
            <a:chOff x="6256648" y="1591877"/>
            <a:chExt cx="925950" cy="1152226"/>
          </a:xfrm>
        </p:grpSpPr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6308931" y="2525201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648" y="1591877"/>
              <a:ext cx="925950" cy="827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Signing up for ProvenDB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1" y="1097940"/>
            <a:ext cx="8016678" cy="49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1" y="263948"/>
            <a:ext cx="5791205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Creating </a:t>
            </a:r>
            <a:r>
              <a:rPr lang="en-US" smtClean="0"/>
              <a:t>a ProvenDB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2835081" cy="402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Early access accounts are free for life.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free tier comes with 1GB of Storage.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Service Creation may take some time.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23" y="1295410"/>
            <a:ext cx="7652784" cy="47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Connecting to ProvenDB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233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demo we will use some services with pre-populated data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We’ll save this as an environment variable for ease of use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URI will be in the following format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Replace 00 with the number you received at the start of the session (1-20).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 users may have to restart their command line after setting the variable. 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1303" y="3042049"/>
            <a:ext cx="958865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export </a:t>
            </a:r>
            <a:r>
              <a:rPr lang="en-US" dirty="0" smtClean="0">
                <a:solidFill>
                  <a:schemeClr val="bg1"/>
                </a:solidFill>
              </a:rPr>
              <a:t>BID=NN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 Where NN is your Builder ID (01, 02 </a:t>
            </a:r>
            <a:r>
              <a:rPr lang="mr-I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AU" dirty="0">
                <a:solidFill>
                  <a:schemeClr val="accent5"/>
                </a:solidFill>
              </a:rPr>
              <a:t>e</a:t>
            </a:r>
            <a:r>
              <a:rPr lang="en-AU" dirty="0" smtClean="0">
                <a:solidFill>
                  <a:schemeClr val="accent5"/>
                </a:solidFill>
              </a:rPr>
              <a:t>xport</a:t>
            </a:r>
            <a:r>
              <a:rPr lang="en-AU" dirty="0" smtClean="0">
                <a:solidFill>
                  <a:srgbClr val="31B2D4"/>
                </a:solidFill>
              </a:rPr>
              <a:t> </a:t>
            </a:r>
            <a:r>
              <a:rPr lang="en-AU" dirty="0" smtClean="0">
                <a:solidFill>
                  <a:schemeClr val="bg1"/>
                </a:solidFill>
              </a:rPr>
              <a:t>PDB_DB=</a:t>
            </a:r>
            <a:r>
              <a:rPr lang="en-AU" dirty="0" err="1" smtClean="0">
                <a:solidFill>
                  <a:schemeClr val="bg1"/>
                </a:solidFill>
              </a:rPr>
              <a:t>tst_f</a:t>
            </a:r>
            <a:r>
              <a:rPr lang="en-AU" dirty="0" err="1" smtClean="0">
                <a:solidFill>
                  <a:schemeClr val="accent4"/>
                </a:solidFill>
              </a:rPr>
              <a:t>$BID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export</a:t>
            </a:r>
            <a:r>
              <a:rPr lang="en-US" dirty="0" smtClean="0">
                <a:solidFill>
                  <a:schemeClr val="bg1"/>
                </a:solidFill>
              </a:rPr>
              <a:t> PDB_URI=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 smtClean="0">
                <a:solidFill>
                  <a:schemeClr val="bg1"/>
                </a:solidFill>
              </a:rPr>
              <a:t>://</a:t>
            </a:r>
            <a:r>
              <a:rPr lang="en-US" dirty="0" err="1" smtClean="0">
                <a:solidFill>
                  <a:schemeClr val="bg1"/>
                </a:solidFill>
              </a:rPr>
              <a:t>fest:fest@provendb_tst_f</a:t>
            </a:r>
            <a:r>
              <a:rPr lang="en-US" dirty="0" err="1" smtClean="0">
                <a:solidFill>
                  <a:schemeClr val="accent4"/>
                </a:solidFill>
              </a:rPr>
              <a:t>$BID</a:t>
            </a:r>
            <a:r>
              <a:rPr lang="en-US" dirty="0" err="1" smtClean="0">
                <a:solidFill>
                  <a:schemeClr val="bg1"/>
                </a:solidFill>
              </a:rPr>
              <a:t>.provendb.io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smtClean="0">
                <a:solidFill>
                  <a:schemeClr val="accent4"/>
                </a:solidFill>
              </a:rPr>
              <a:t>$</a:t>
            </a:r>
            <a:r>
              <a:rPr lang="en-US" dirty="0" err="1" smtClean="0">
                <a:solidFill>
                  <a:schemeClr val="accent4"/>
                </a:solidFill>
              </a:rPr>
              <a:t>PDB_DB</a:t>
            </a:r>
            <a:r>
              <a:rPr lang="en-US" dirty="0" err="1" smtClean="0">
                <a:solidFill>
                  <a:schemeClr val="bg1"/>
                </a:solidFill>
              </a:rPr>
              <a:t>?ssl</a:t>
            </a:r>
            <a:r>
              <a:rPr lang="en-US" dirty="0" smtClean="0">
                <a:solidFill>
                  <a:schemeClr val="bg1"/>
                </a:solidFill>
              </a:rPr>
              <a:t>=true export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303" y="4173641"/>
            <a:ext cx="1083957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set </a:t>
            </a:r>
            <a:r>
              <a:rPr lang="en-US" dirty="0" smtClean="0">
                <a:solidFill>
                  <a:schemeClr val="bg1"/>
                </a:solidFill>
              </a:rPr>
              <a:t>BID=NN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 Where NN is your Builder ID (01, 02 </a:t>
            </a:r>
            <a:r>
              <a:rPr lang="mr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AU" dirty="0">
                <a:solidFill>
                  <a:schemeClr val="accent5"/>
                </a:solidFill>
              </a:rPr>
              <a:t>s</a:t>
            </a:r>
            <a:r>
              <a:rPr lang="en-AU" dirty="0" smtClean="0">
                <a:solidFill>
                  <a:schemeClr val="accent5"/>
                </a:solidFill>
              </a:rPr>
              <a:t>et </a:t>
            </a:r>
            <a:r>
              <a:rPr lang="en-AU" dirty="0" smtClean="0">
                <a:solidFill>
                  <a:schemeClr val="bg1"/>
                </a:solidFill>
              </a:rPr>
              <a:t>PDB_DB=</a:t>
            </a:r>
            <a:r>
              <a:rPr lang="en-AU" dirty="0" err="1" smtClean="0">
                <a:solidFill>
                  <a:schemeClr val="bg1"/>
                </a:solidFill>
              </a:rPr>
              <a:t>tst_f$BID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s</a:t>
            </a:r>
            <a:r>
              <a:rPr lang="en-US" dirty="0" smtClean="0">
                <a:solidFill>
                  <a:schemeClr val="accent5"/>
                </a:solidFill>
              </a:rPr>
              <a:t>et </a:t>
            </a:r>
            <a:r>
              <a:rPr lang="en-US" dirty="0" smtClean="0">
                <a:solidFill>
                  <a:schemeClr val="bg1"/>
                </a:solidFill>
              </a:rPr>
              <a:t>PDB_URI=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smtClean="0">
                <a:solidFill>
                  <a:schemeClr val="bg1"/>
                </a:solidFill>
              </a:rPr>
              <a:t>fest:fest@provendb_tst_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err="1" smtClean="0">
                <a:solidFill>
                  <a:schemeClr val="accent4"/>
                </a:solidFill>
              </a:rPr>
              <a:t>%BID</a:t>
            </a:r>
            <a:r>
              <a:rPr lang="en-US" dirty="0" smtClean="0">
                <a:solidFill>
                  <a:schemeClr val="accent4"/>
                </a:solidFill>
              </a:rPr>
              <a:t>%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en-US" dirty="0" err="1" smtClean="0">
                <a:solidFill>
                  <a:schemeClr val="bg1"/>
                </a:solidFill>
              </a:rPr>
              <a:t>provendb.io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smtClean="0">
                <a:solidFill>
                  <a:schemeClr val="accent4"/>
                </a:solidFill>
              </a:rPr>
              <a:t>%PDB_DB%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r>
              <a:rPr lang="en-US" dirty="0" err="1" smtClean="0">
                <a:solidFill>
                  <a:schemeClr val="bg1"/>
                </a:solidFill>
              </a:rPr>
              <a:t>ssl</a:t>
            </a:r>
            <a:r>
              <a:rPr lang="en-US" dirty="0" smtClean="0">
                <a:solidFill>
                  <a:schemeClr val="bg1"/>
                </a:solidFill>
              </a:rPr>
              <a:t>=true export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Installing our Shell 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762739" y="1546202"/>
            <a:ext cx="5690870" cy="90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Download and unzip from:  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0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rebrand.ly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/g5jtok </a:t>
            </a:r>
            <a:endParaRPr lang="en-US" sz="2000" dirty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3" y="2416630"/>
            <a:ext cx="4616209" cy="3895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1644" y="232332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On Mac / Linux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21" y="2692654"/>
            <a:ext cx="4018819" cy="30687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79850" y="2323322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On Windows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Exploring ProvenDB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375353" y="1818205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is a versioned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Inserts and updates create new “versions” which can be proven on the blockchain.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also use the versions to explore the history of our documents over time.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Simply run a find command to see the database at the current version.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752843"/>
            <a:ext cx="4871472" cy="3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4476</TotalTime>
  <Words>749</Words>
  <Application>Microsoft Macintosh PowerPoint</Application>
  <PresentationFormat>Widescreen</PresentationFormat>
  <Paragraphs>162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Mangal</vt:lpstr>
      <vt:lpstr>Roboto</vt:lpstr>
      <vt:lpstr>Arial</vt:lpstr>
      <vt:lpstr>Office Theme</vt:lpstr>
      <vt:lpstr>MongoDB Builder Fest</vt:lpstr>
      <vt:lpstr>About ProvenDB</vt:lpstr>
      <vt:lpstr>Why it matters</vt:lpstr>
      <vt:lpstr>How ProvenDB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Kalid Hosni</dc:creator>
  <cp:lastModifiedBy>Michael Harrison</cp:lastModifiedBy>
  <cp:revision>365</cp:revision>
  <cp:lastPrinted>2019-05-08T19:56:05Z</cp:lastPrinted>
  <dcterms:created xsi:type="dcterms:W3CDTF">2019-04-18T03:57:39Z</dcterms:created>
  <dcterms:modified xsi:type="dcterms:W3CDTF">2019-06-13T23:04:33Z</dcterms:modified>
</cp:coreProperties>
</file>